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notesMasterIdLst>
    <p:notesMasterId r:id="rId11"/>
  </p:notesMasterIdLst>
  <p:handoutMasterIdLst>
    <p:handoutMasterId r:id="rId12"/>
  </p:handoutMasterIdLst>
  <p:sldIdLst>
    <p:sldId id="314" r:id="rId2"/>
    <p:sldId id="302" r:id="rId3"/>
    <p:sldId id="308" r:id="rId4"/>
    <p:sldId id="310" r:id="rId5"/>
    <p:sldId id="316" r:id="rId6"/>
    <p:sldId id="315" r:id="rId7"/>
    <p:sldId id="311" r:id="rId8"/>
    <p:sldId id="312" r:id="rId9"/>
    <p:sldId id="313" r:id="rId10"/>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eather Simmonsen" initials="H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FFCC"/>
    <a:srgbClr val="CCCCCC"/>
    <a:srgbClr val="99CC99"/>
    <a:srgbClr val="F6AE1E"/>
    <a:srgbClr val="FFFFFF"/>
    <a:srgbClr val="FF0066"/>
    <a:srgbClr val="000000"/>
    <a:srgbClr val="F3AF35"/>
    <a:srgbClr val="9C42E6"/>
    <a:srgbClr val="D1943B"/>
  </p:clrMru>
</p:presentationPr>
</file>

<file path=ppt/tableStyles.xml><?xml version="1.0" encoding="utf-8"?>
<a:tblStyleLst xmlns:a="http://schemas.openxmlformats.org/drawingml/2006/main" def="{5C22544A-7EE6-4342-B048-85BDC9FD1C3A}">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911" autoAdjust="0"/>
    <p:restoredTop sz="80588" autoAdjust="0"/>
  </p:normalViewPr>
  <p:slideViewPr>
    <p:cSldViewPr snapToGrid="0">
      <p:cViewPr varScale="1">
        <p:scale>
          <a:sx n="55" d="100"/>
          <a:sy n="55" d="100"/>
        </p:scale>
        <p:origin x="-466" y="-72"/>
      </p:cViewPr>
      <p:guideLst>
        <p:guide orient="horz" pos="144"/>
        <p:guide orient="horz" pos="895"/>
        <p:guide orient="horz" pos="1484"/>
        <p:guide orient="horz" pos="1200"/>
        <p:guide orient="horz" pos="2736"/>
        <p:guide orient="horz" pos="3897"/>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64" d="100"/>
          <a:sy n="64" d="100"/>
        </p:scale>
        <p:origin x="-2814" y="-12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err="1" smtClean="0"/>
              <a:t>Tech·Ed</a:t>
            </a:r>
            <a:r>
              <a:rPr lang="en-US" dirty="0" smtClean="0"/>
              <a:t>  North America 2009</a:t>
            </a:r>
            <a:endParaRPr lang="en-US" dirty="0">
              <a:latin typeface="Trebuchet MS"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en-US" dirty="0" smtClean="0">
                <a:latin typeface="Trebuchet MS" pitchFamily="34" charset="0"/>
              </a:rPr>
              <a:t>May 11 – 15, 2009</a:t>
            </a:r>
            <a:endParaRPr lang="en-US" dirty="0">
              <a:latin typeface="Trebuchet MS" pitchFamily="34" charset="0"/>
            </a:endParaRPr>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latin typeface="Trebuchet MS" pitchFamily="34" charset="0"/>
              </a:rPr>
              <a:t>© 2009 Microsoft Corporation. All rights reserved. Microsoft, Windows, Windows Vista and other product names are or may be registered trademarks and/or trademarks in the U.S. and/or other countries.</a:t>
            </a:r>
          </a:p>
          <a:p>
            <a:r>
              <a:rPr lang="en-US" sz="500"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latin typeface="Trebuchet MS" pitchFamily="34" charset="0"/>
              </a:rPr>
            </a:br>
            <a:r>
              <a:rPr lang="en-US" sz="500" dirty="0" smtClean="0">
                <a:solidFill>
                  <a:srgbClr val="000000"/>
                </a:solidFill>
                <a:latin typeface="Trebuchet MS" pitchFamily="34" charset="0"/>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latin typeface="Trebuchet MS" pitchFamily="34" charset="0"/>
              </a:rPr>
              <a:pPr/>
              <a:t>‹#›</a:t>
            </a:fld>
            <a:endParaRPr lang="en-US" dirty="0">
              <a:latin typeface="Trebuchet MS"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rebuchet MS" pitchFamily="34" charset="0"/>
              </a:defRPr>
            </a:lvl1pPr>
          </a:lstStyle>
          <a:p>
            <a:r>
              <a:rPr lang="en-US" dirty="0" err="1" smtClean="0"/>
              <a:t>Tech·Ed</a:t>
            </a:r>
            <a:r>
              <a:rPr lang="en-US" dirty="0" smtClean="0"/>
              <a:t>  North America 2009</a:t>
            </a:r>
            <a:endParaRPr lang="en-US" dirty="0">
              <a:latin typeface="Trebuchet MS" pitchFamily="34" charset="0"/>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Trebuchet MS" pitchFamily="34" charset="0"/>
              </a:defRPr>
            </a:lvl1pPr>
          </a:lstStyle>
          <a:p>
            <a:r>
              <a:rPr lang="en-US" dirty="0" smtClean="0"/>
              <a:t>May 11 – 15, 2009</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400">
                <a:latin typeface="Segoe" pitchFamily="34" charset="0"/>
              </a:defRPr>
            </a:lvl1pPr>
          </a:lstStyle>
          <a:p>
            <a:r>
              <a:rPr lang="en-US" smtClean="0">
                <a:solidFill>
                  <a:srgbClr val="000000"/>
                </a:solidFill>
                <a:latin typeface="Trebuchet MS" pitchFamily="34" charset="0"/>
              </a:rPr>
              <a:t>© 2009 Microsoft Corporation. All rights reserved. Microsoft, Windows, Windows Vista and other product names are or may be registered trademarks and/or trademarks in the U.S. and/or other countries.</a:t>
            </a:r>
          </a:p>
          <a:p>
            <a:r>
              <a:rPr lang="en-US" sz="50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smtClean="0">
                <a:solidFill>
                  <a:srgbClr val="000000"/>
                </a:solidFill>
                <a:latin typeface="Trebuchet MS" pitchFamily="34" charset="0"/>
              </a:rPr>
            </a:br>
            <a:r>
              <a:rPr lang="en-US" sz="500" smtClean="0">
                <a:solidFill>
                  <a:srgbClr val="000000"/>
                </a:solidFill>
                <a:latin typeface="Trebuchet MS" pitchFamily="34" charset="0"/>
              </a:rPr>
              <a:t>MICROSOFT MAKES NO WARRANTIES, EXPRESS, IMPLIED OR STATUTORY, AS TO THE INFORMATION IN THIS PRESENTATION.</a:t>
            </a:r>
            <a:endParaRPr lang="en-US" sz="500" dirty="0" smtClean="0">
              <a:solidFill>
                <a:srgbClr val="000000"/>
              </a:solidFill>
              <a:latin typeface="Trebuchet MS" pitchFamily="34" charset="0"/>
            </a:endParaRP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atin typeface="Trebuchet MS" pitchFamily="34" charset="0"/>
              </a:defRPr>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Trebuchet MS"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D25692F8-2958-4695-9BD9-6FA1F1AA19BF}" type="slidenum">
              <a:rPr lang="en-US" smtClean="0"/>
              <a:pPr>
                <a:defRPr/>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3352800" y="304800"/>
            <a:ext cx="2498725" cy="2667000"/>
          </a:xfrm>
          <a:prstGeom prst="rect">
            <a:avLst/>
          </a:prstGeom>
          <a:noFill/>
          <a:ln w="9525">
            <a:noFill/>
            <a:round/>
            <a:headEnd/>
            <a:tailEnd/>
          </a:ln>
        </p:spPr>
      </p:pic>
      <p:pic>
        <p:nvPicPr>
          <p:cNvPr id="5" name="Picture 3"/>
          <p:cNvPicPr>
            <a:picLocks noChangeAspect="1" noChangeArrowheads="1"/>
          </p:cNvPicPr>
          <p:nvPr/>
        </p:nvPicPr>
        <p:blipFill>
          <a:blip r:embed="rId3" cstate="print"/>
          <a:srcRect/>
          <a:stretch>
            <a:fillRect/>
          </a:stretch>
        </p:blipFill>
        <p:spPr bwMode="auto">
          <a:xfrm>
            <a:off x="0" y="0"/>
            <a:ext cx="2157413" cy="6872288"/>
          </a:xfrm>
          <a:prstGeom prst="rect">
            <a:avLst/>
          </a:prstGeom>
          <a:noFill/>
          <a:ln w="9525">
            <a:noFill/>
            <a:round/>
            <a:headEnd/>
            <a:tailEnd/>
          </a:ln>
        </p:spPr>
      </p:pic>
      <p:sp>
        <p:nvSpPr>
          <p:cNvPr id="6148" name="Rectangle 4"/>
          <p:cNvSpPr>
            <a:spLocks noGrp="1" noChangeArrowheads="1"/>
          </p:cNvSpPr>
          <p:nvPr>
            <p:ph type="ctrTitle"/>
          </p:nvPr>
        </p:nvSpPr>
        <p:spPr>
          <a:xfrm>
            <a:off x="838200" y="2797175"/>
            <a:ext cx="7772400" cy="1470025"/>
          </a:xfrm>
        </p:spPr>
        <p:txBody>
          <a:bodyPr/>
          <a:lstStyle>
            <a:lvl1pPr>
              <a:defRPr/>
            </a:lvl1pPr>
          </a:lstStyle>
          <a:p>
            <a:r>
              <a:rPr lang="en-US"/>
              <a:t>Click to edit Master title style</a:t>
            </a:r>
          </a:p>
        </p:txBody>
      </p:sp>
      <p:sp>
        <p:nvSpPr>
          <p:cNvPr id="6149" name="Rectangle 5"/>
          <p:cNvSpPr>
            <a:spLocks noGrp="1" noChangeArrowheads="1"/>
          </p:cNvSpPr>
          <p:nvPr>
            <p:ph type="subTitle" idx="1"/>
          </p:nvPr>
        </p:nvSpPr>
        <p:spPr>
          <a:xfrm>
            <a:off x="1447800" y="4343400"/>
            <a:ext cx="6400800" cy="1752600"/>
          </a:xfrm>
        </p:spPr>
        <p:txBody>
          <a:bodyPr/>
          <a:lstStyle>
            <a:lvl1pPr marL="0" indent="0" algn="ctr">
              <a:buFontTx/>
              <a:buNone/>
              <a:defRPr/>
            </a:lvl1pPr>
          </a:lstStyle>
          <a:p>
            <a:r>
              <a:rPr lang="en-US"/>
              <a:t>Click to edit Master subtitle style</a:t>
            </a:r>
          </a:p>
        </p:txBody>
      </p:sp>
      <p:sp>
        <p:nvSpPr>
          <p:cNvPr id="6" name="Rectangle 6"/>
          <p:cNvSpPr>
            <a:spLocks noGrp="1" noChangeArrowheads="1"/>
          </p:cNvSpPr>
          <p:nvPr>
            <p:ph type="dt" sz="half" idx="10"/>
          </p:nvPr>
        </p:nvSpPr>
        <p:spPr>
          <a:xfrm>
            <a:off x="457200" y="6245225"/>
            <a:ext cx="2133600" cy="476250"/>
          </a:xfrm>
        </p:spPr>
        <p:txBody>
          <a:bodyPr/>
          <a:lstStyle>
            <a:lvl1pPr>
              <a:defRPr smtClean="0"/>
            </a:lvl1pPr>
          </a:lstStyle>
          <a:p>
            <a:pPr>
              <a:defRPr/>
            </a:pPr>
            <a:endParaRPr lang="en-US"/>
          </a:p>
        </p:txBody>
      </p:sp>
      <p:sp>
        <p:nvSpPr>
          <p:cNvPr id="7" name="Rectangle 7"/>
          <p:cNvSpPr>
            <a:spLocks noGrp="1" noChangeArrowheads="1"/>
          </p:cNvSpPr>
          <p:nvPr>
            <p:ph type="ftr" sz="quarter" idx="11"/>
          </p:nvPr>
        </p:nvSpPr>
        <p:spPr/>
        <p:txBody>
          <a:bodyPr/>
          <a:lstStyle>
            <a:lvl1pPr>
              <a:defRPr smtClean="0"/>
            </a:lvl1pPr>
          </a:lstStyle>
          <a:p>
            <a:pPr>
              <a:defRPr/>
            </a:pPr>
            <a:endParaRPr lang="en-US"/>
          </a:p>
        </p:txBody>
      </p:sp>
      <p:sp>
        <p:nvSpPr>
          <p:cNvPr id="8" name="Rectangle 8"/>
          <p:cNvSpPr>
            <a:spLocks noGrp="1" noChangeArrowheads="1"/>
          </p:cNvSpPr>
          <p:nvPr>
            <p:ph type="sldNum" sz="quarter" idx="12"/>
          </p:nvPr>
        </p:nvSpPr>
        <p:spPr>
          <a:xfrm>
            <a:off x="6553200" y="6245225"/>
            <a:ext cx="2133600" cy="476250"/>
          </a:xfrm>
        </p:spPr>
        <p:txBody>
          <a:bodyPr/>
          <a:lstStyle>
            <a:lvl1pPr>
              <a:defRPr smtClean="0"/>
            </a:lvl1pPr>
          </a:lstStyle>
          <a:p>
            <a:pPr>
              <a:defRPr/>
            </a:pPr>
            <a:fld id="{AAFF07BC-63F9-4E0E-9873-DE00E23B16D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8A2D5FEA-CD2E-4C64-AF05-C4B1FFA6330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533400"/>
            <a:ext cx="20955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533400"/>
            <a:ext cx="61341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D42FBC8E-2635-4C5D-B020-686CD583ECC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E940704F-B84B-484F-8724-550458F3C72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C2BA5654-BC66-4624-A465-53068A837D3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828800"/>
            <a:ext cx="41148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828800"/>
            <a:ext cx="41148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C20B0FC4-FF67-49E9-B2C5-CFCF3342F23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7509B682-4BBB-4D8B-98F1-5D6A3901BA7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84421B80-764D-45C3-81E6-15474642478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pPr>
              <a:defRPr/>
            </a:pPr>
            <a:fld id="{21A1DC32-19FA-4FBE-8047-DDF282FB61F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3E9055F5-8E70-4ED5-8A44-9BB93551CD7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3E2ACA1D-5308-4165-BE2D-5C24C156130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13" cstate="print"/>
          <a:srcRect/>
          <a:stretch>
            <a:fillRect/>
          </a:stretch>
        </p:blipFill>
        <p:spPr bwMode="auto">
          <a:xfrm>
            <a:off x="8305800" y="6019800"/>
            <a:ext cx="633413" cy="676275"/>
          </a:xfrm>
          <a:prstGeom prst="rect">
            <a:avLst/>
          </a:prstGeom>
          <a:noFill/>
          <a:ln w="9525">
            <a:noFill/>
            <a:round/>
            <a:headEnd/>
            <a:tailEnd/>
          </a:ln>
        </p:spPr>
      </p:pic>
      <p:pic>
        <p:nvPicPr>
          <p:cNvPr id="3075" name="Picture 3"/>
          <p:cNvPicPr>
            <a:picLocks noChangeAspect="1" noChangeArrowheads="1"/>
          </p:cNvPicPr>
          <p:nvPr/>
        </p:nvPicPr>
        <p:blipFill>
          <a:blip r:embed="rId14" cstate="print"/>
          <a:srcRect/>
          <a:stretch>
            <a:fillRect/>
          </a:stretch>
        </p:blipFill>
        <p:spPr bwMode="auto">
          <a:xfrm>
            <a:off x="0" y="0"/>
            <a:ext cx="2157413" cy="6872288"/>
          </a:xfrm>
          <a:prstGeom prst="rect">
            <a:avLst/>
          </a:prstGeom>
          <a:noFill/>
          <a:ln w="9525">
            <a:noFill/>
            <a:round/>
            <a:headEnd/>
            <a:tailEnd/>
          </a:ln>
        </p:spPr>
      </p:pic>
      <p:sp>
        <p:nvSpPr>
          <p:cNvPr id="3076" name="Rectangle 4"/>
          <p:cNvSpPr>
            <a:spLocks noGrp="1" noChangeArrowheads="1"/>
          </p:cNvSpPr>
          <p:nvPr>
            <p:ph type="title"/>
          </p:nvPr>
        </p:nvSpPr>
        <p:spPr bwMode="auto">
          <a:xfrm>
            <a:off x="685800" y="5334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7" name="Rectangle 5"/>
          <p:cNvSpPr>
            <a:spLocks noGrp="1" noChangeArrowheads="1"/>
          </p:cNvSpPr>
          <p:nvPr>
            <p:ph type="body" idx="1"/>
          </p:nvPr>
        </p:nvSpPr>
        <p:spPr bwMode="auto">
          <a:xfrm>
            <a:off x="609600" y="1828800"/>
            <a:ext cx="83820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6" name="Rectangle 6"/>
          <p:cNvSpPr>
            <a:spLocks noGrp="1" noChangeArrowheads="1"/>
          </p:cNvSpPr>
          <p:nvPr>
            <p:ph type="dt" sz="half" idx="2"/>
          </p:nvPr>
        </p:nvSpPr>
        <p:spPr bwMode="auto">
          <a:xfrm>
            <a:off x="6096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5127"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5128" name="Rectangle 8"/>
          <p:cNvSpPr>
            <a:spLocks noGrp="1" noChangeArrowheads="1"/>
          </p:cNvSpPr>
          <p:nvPr>
            <p:ph type="sldNum" sz="quarter" idx="4"/>
          </p:nvPr>
        </p:nvSpPr>
        <p:spPr bwMode="auto">
          <a:xfrm>
            <a:off x="7315200" y="6172200"/>
            <a:ext cx="838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D10BA4E7-7AA8-4B2F-B036-9E787E99E9D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ctr" rtl="0" eaLnBrk="0" fontAlgn="base" hangingPunct="0">
        <a:spcBef>
          <a:spcPct val="0"/>
        </a:spcBef>
        <a:spcAft>
          <a:spcPct val="0"/>
        </a:spcAft>
        <a:defRPr sz="4400" b="1">
          <a:solidFill>
            <a:srgbClr val="6982B5"/>
          </a:solidFill>
          <a:latin typeface="+mj-lt"/>
          <a:ea typeface="+mj-ea"/>
          <a:cs typeface="+mj-cs"/>
        </a:defRPr>
      </a:lvl1pPr>
      <a:lvl2pPr algn="ctr" rtl="0" eaLnBrk="0" fontAlgn="base" hangingPunct="0">
        <a:spcBef>
          <a:spcPct val="0"/>
        </a:spcBef>
        <a:spcAft>
          <a:spcPct val="0"/>
        </a:spcAft>
        <a:defRPr sz="4400" b="1">
          <a:solidFill>
            <a:srgbClr val="6982B5"/>
          </a:solidFill>
          <a:latin typeface="Times New Roman" pitchFamily="18" charset="0"/>
        </a:defRPr>
      </a:lvl2pPr>
      <a:lvl3pPr algn="ctr" rtl="0" eaLnBrk="0" fontAlgn="base" hangingPunct="0">
        <a:spcBef>
          <a:spcPct val="0"/>
        </a:spcBef>
        <a:spcAft>
          <a:spcPct val="0"/>
        </a:spcAft>
        <a:defRPr sz="4400" b="1">
          <a:solidFill>
            <a:srgbClr val="6982B5"/>
          </a:solidFill>
          <a:latin typeface="Times New Roman" pitchFamily="18" charset="0"/>
        </a:defRPr>
      </a:lvl3pPr>
      <a:lvl4pPr algn="ctr" rtl="0" eaLnBrk="0" fontAlgn="base" hangingPunct="0">
        <a:spcBef>
          <a:spcPct val="0"/>
        </a:spcBef>
        <a:spcAft>
          <a:spcPct val="0"/>
        </a:spcAft>
        <a:defRPr sz="4400" b="1">
          <a:solidFill>
            <a:srgbClr val="6982B5"/>
          </a:solidFill>
          <a:latin typeface="Times New Roman" pitchFamily="18" charset="0"/>
        </a:defRPr>
      </a:lvl4pPr>
      <a:lvl5pPr algn="ctr" rtl="0" eaLnBrk="0" fontAlgn="base" hangingPunct="0">
        <a:spcBef>
          <a:spcPct val="0"/>
        </a:spcBef>
        <a:spcAft>
          <a:spcPct val="0"/>
        </a:spcAft>
        <a:defRPr sz="4400" b="1">
          <a:solidFill>
            <a:srgbClr val="6982B5"/>
          </a:solidFill>
          <a:latin typeface="Times New Roman" pitchFamily="18" charset="0"/>
        </a:defRPr>
      </a:lvl5pPr>
      <a:lvl6pPr marL="457200" algn="ctr" rtl="0" fontAlgn="base">
        <a:spcBef>
          <a:spcPct val="0"/>
        </a:spcBef>
        <a:spcAft>
          <a:spcPct val="0"/>
        </a:spcAft>
        <a:defRPr sz="4400" b="1">
          <a:solidFill>
            <a:srgbClr val="6982B5"/>
          </a:solidFill>
          <a:latin typeface="Times New Roman" pitchFamily="18" charset="0"/>
        </a:defRPr>
      </a:lvl6pPr>
      <a:lvl7pPr marL="914400" algn="ctr" rtl="0" fontAlgn="base">
        <a:spcBef>
          <a:spcPct val="0"/>
        </a:spcBef>
        <a:spcAft>
          <a:spcPct val="0"/>
        </a:spcAft>
        <a:defRPr sz="4400" b="1">
          <a:solidFill>
            <a:srgbClr val="6982B5"/>
          </a:solidFill>
          <a:latin typeface="Times New Roman" pitchFamily="18" charset="0"/>
        </a:defRPr>
      </a:lvl7pPr>
      <a:lvl8pPr marL="1371600" algn="ctr" rtl="0" fontAlgn="base">
        <a:spcBef>
          <a:spcPct val="0"/>
        </a:spcBef>
        <a:spcAft>
          <a:spcPct val="0"/>
        </a:spcAft>
        <a:defRPr sz="4400" b="1">
          <a:solidFill>
            <a:srgbClr val="6982B5"/>
          </a:solidFill>
          <a:latin typeface="Times New Roman" pitchFamily="18" charset="0"/>
        </a:defRPr>
      </a:lvl8pPr>
      <a:lvl9pPr marL="1828800" algn="ctr" rtl="0" fontAlgn="base">
        <a:spcBef>
          <a:spcPct val="0"/>
        </a:spcBef>
        <a:spcAft>
          <a:spcPct val="0"/>
        </a:spcAft>
        <a:defRPr sz="4400" b="1">
          <a:solidFill>
            <a:srgbClr val="6982B5"/>
          </a:solidFill>
          <a:latin typeface="Times New Roman" pitchFamily="18" charset="0"/>
        </a:defRPr>
      </a:lvl9pPr>
    </p:titleStyle>
    <p:bodyStyle>
      <a:lvl1pPr marL="342900" indent="-342900" algn="l" rtl="0" eaLnBrk="0" fontAlgn="base" hangingPunct="0">
        <a:spcBef>
          <a:spcPct val="20000"/>
        </a:spcBef>
        <a:spcAft>
          <a:spcPct val="0"/>
        </a:spcAft>
        <a:buChar char="•"/>
        <a:defRPr sz="3000" b="1">
          <a:solidFill>
            <a:srgbClr val="6982B5"/>
          </a:solidFill>
          <a:latin typeface="+mn-lt"/>
          <a:ea typeface="+mn-ea"/>
          <a:cs typeface="+mn-cs"/>
        </a:defRPr>
      </a:lvl1pPr>
      <a:lvl2pPr marL="742950" indent="-285750" algn="l" rtl="0" eaLnBrk="0" fontAlgn="base" hangingPunct="0">
        <a:spcBef>
          <a:spcPct val="20000"/>
        </a:spcBef>
        <a:spcAft>
          <a:spcPct val="0"/>
        </a:spcAft>
        <a:buChar char="–"/>
        <a:defRPr sz="2800" b="1">
          <a:solidFill>
            <a:srgbClr val="6982B5"/>
          </a:solidFill>
          <a:latin typeface="+mn-lt"/>
        </a:defRPr>
      </a:lvl2pPr>
      <a:lvl3pPr marL="1143000" indent="-228600" algn="l" rtl="0" eaLnBrk="0" fontAlgn="base" hangingPunct="0">
        <a:spcBef>
          <a:spcPct val="20000"/>
        </a:spcBef>
        <a:spcAft>
          <a:spcPct val="0"/>
        </a:spcAft>
        <a:buChar char="•"/>
        <a:defRPr sz="2000" b="1">
          <a:solidFill>
            <a:srgbClr val="6982B5"/>
          </a:solidFill>
          <a:latin typeface="+mn-lt"/>
        </a:defRPr>
      </a:lvl3pPr>
      <a:lvl4pPr marL="1600200" indent="-228600" algn="l" rtl="0" eaLnBrk="0" fontAlgn="base" hangingPunct="0">
        <a:spcBef>
          <a:spcPct val="20000"/>
        </a:spcBef>
        <a:spcAft>
          <a:spcPct val="0"/>
        </a:spcAft>
        <a:buChar char="–"/>
        <a:defRPr sz="1600" b="1">
          <a:solidFill>
            <a:srgbClr val="6982B5"/>
          </a:solidFill>
          <a:latin typeface="+mn-lt"/>
        </a:defRPr>
      </a:lvl4pPr>
      <a:lvl5pPr marL="2057400" indent="-228600" algn="l" rtl="0" eaLnBrk="0" fontAlgn="base" hangingPunct="0">
        <a:spcBef>
          <a:spcPct val="20000"/>
        </a:spcBef>
        <a:spcAft>
          <a:spcPct val="0"/>
        </a:spcAft>
        <a:buChar char="»"/>
        <a:defRPr sz="1200" b="1">
          <a:solidFill>
            <a:srgbClr val="6982B5"/>
          </a:solidFill>
          <a:latin typeface="+mn-lt"/>
        </a:defRPr>
      </a:lvl5pPr>
      <a:lvl6pPr marL="2514600" indent="-228600" algn="l" rtl="0" fontAlgn="base">
        <a:spcBef>
          <a:spcPct val="20000"/>
        </a:spcBef>
        <a:spcAft>
          <a:spcPct val="0"/>
        </a:spcAft>
        <a:buChar char="»"/>
        <a:defRPr sz="1200" b="1">
          <a:solidFill>
            <a:srgbClr val="6982B5"/>
          </a:solidFill>
          <a:latin typeface="+mn-lt"/>
        </a:defRPr>
      </a:lvl6pPr>
      <a:lvl7pPr marL="2971800" indent="-228600" algn="l" rtl="0" fontAlgn="base">
        <a:spcBef>
          <a:spcPct val="20000"/>
        </a:spcBef>
        <a:spcAft>
          <a:spcPct val="0"/>
        </a:spcAft>
        <a:buChar char="»"/>
        <a:defRPr sz="1200" b="1">
          <a:solidFill>
            <a:srgbClr val="6982B5"/>
          </a:solidFill>
          <a:latin typeface="+mn-lt"/>
        </a:defRPr>
      </a:lvl7pPr>
      <a:lvl8pPr marL="3429000" indent="-228600" algn="l" rtl="0" fontAlgn="base">
        <a:spcBef>
          <a:spcPct val="20000"/>
        </a:spcBef>
        <a:spcAft>
          <a:spcPct val="0"/>
        </a:spcAft>
        <a:buChar char="»"/>
        <a:defRPr sz="1200" b="1">
          <a:solidFill>
            <a:srgbClr val="6982B5"/>
          </a:solidFill>
          <a:latin typeface="+mn-lt"/>
        </a:defRPr>
      </a:lvl8pPr>
      <a:lvl9pPr marL="3886200" indent="-228600" algn="l" rtl="0" fontAlgn="base">
        <a:spcBef>
          <a:spcPct val="20000"/>
        </a:spcBef>
        <a:spcAft>
          <a:spcPct val="0"/>
        </a:spcAft>
        <a:buChar char="»"/>
        <a:defRPr sz="1200" b="1">
          <a:solidFill>
            <a:srgbClr val="6982B5"/>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Death of a Web Server</a:t>
            </a:r>
            <a:endParaRPr lang="en-US" dirty="0"/>
          </a:p>
        </p:txBody>
      </p:sp>
      <p:sp>
        <p:nvSpPr>
          <p:cNvPr id="3" name="Subtitle 2"/>
          <p:cNvSpPr>
            <a:spLocks noGrp="1"/>
          </p:cNvSpPr>
          <p:nvPr>
            <p:ph type="subTitle" idx="1"/>
          </p:nvPr>
        </p:nvSpPr>
        <p:spPr/>
        <p:txBody>
          <a:bodyPr/>
          <a:lstStyle/>
          <a:p>
            <a:r>
              <a:rPr lang="en-US" dirty="0" smtClean="0"/>
              <a:t>Richard Campbell</a:t>
            </a:r>
          </a:p>
          <a:p>
            <a:r>
              <a:rPr lang="en-US" dirty="0" err="1" smtClean="0"/>
              <a:t>Strangeloop</a:t>
            </a:r>
            <a:r>
              <a:rPr lang="en-US" dirty="0" smtClean="0"/>
              <a:t> Networks</a:t>
            </a:r>
          </a:p>
          <a:p>
            <a:r>
              <a:rPr lang="en-US" dirty="0" smtClean="0"/>
              <a:t>richard@strangeloopnetworks.com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Richard Campbell</a:t>
            </a:r>
            <a:endParaRPr lang="en-CA" dirty="0"/>
          </a:p>
        </p:txBody>
      </p:sp>
      <p:sp>
        <p:nvSpPr>
          <p:cNvPr id="3" name="Content Placeholder 2"/>
          <p:cNvSpPr>
            <a:spLocks noGrp="1"/>
          </p:cNvSpPr>
          <p:nvPr>
            <p:ph idx="1"/>
          </p:nvPr>
        </p:nvSpPr>
        <p:spPr/>
        <p:txBody>
          <a:bodyPr/>
          <a:lstStyle/>
          <a:p>
            <a:r>
              <a:rPr lang="en-CA" sz="2800" dirty="0" smtClean="0"/>
              <a:t>Background</a:t>
            </a:r>
          </a:p>
          <a:p>
            <a:pPr lvl="1"/>
            <a:r>
              <a:rPr lang="en-CA" sz="2400" dirty="0" smtClean="0"/>
              <a:t>First laid hands on a microcomputer in 1977, its been downhill since then</a:t>
            </a:r>
          </a:p>
          <a:p>
            <a:pPr lvl="1"/>
            <a:r>
              <a:rPr lang="en-CA" sz="2400" dirty="0" smtClean="0"/>
              <a:t>Spent the last 15 years helping companies scale applications on a variety of platforms</a:t>
            </a:r>
          </a:p>
          <a:p>
            <a:r>
              <a:rPr lang="en-CA" sz="2800" dirty="0" smtClean="0"/>
              <a:t>Currently</a:t>
            </a:r>
          </a:p>
          <a:p>
            <a:pPr lvl="1"/>
            <a:r>
              <a:rPr lang="en-CA" sz="2400" dirty="0" smtClean="0"/>
              <a:t>Co-Founder and Chief Evangelist of Strangeloop Networks</a:t>
            </a:r>
          </a:p>
          <a:p>
            <a:pPr lvl="1"/>
            <a:r>
              <a:rPr lang="en-CA" sz="2400" dirty="0" smtClean="0"/>
              <a:t>Co-Host of .NET Rocks!</a:t>
            </a:r>
          </a:p>
          <a:p>
            <a:pPr lvl="1"/>
            <a:r>
              <a:rPr lang="en-CA" sz="2400" dirty="0" smtClean="0"/>
              <a:t>Host of </a:t>
            </a:r>
            <a:r>
              <a:rPr lang="en-CA" sz="2400" dirty="0" err="1" smtClean="0"/>
              <a:t>RunAs</a:t>
            </a:r>
            <a:r>
              <a:rPr lang="en-CA" sz="2400" dirty="0" smtClean="0"/>
              <a:t> Radio!</a:t>
            </a:r>
          </a:p>
        </p:txBody>
      </p:sp>
      <p:pic>
        <p:nvPicPr>
          <p:cNvPr id="5" name="Picture 4" descr="SL-Logo_200px.gif"/>
          <p:cNvPicPr>
            <a:picLocks noChangeAspect="1"/>
          </p:cNvPicPr>
          <p:nvPr/>
        </p:nvPicPr>
        <p:blipFill>
          <a:blip r:embed="rId3"/>
          <a:stretch>
            <a:fillRect/>
          </a:stretch>
        </p:blipFill>
        <p:spPr>
          <a:xfrm>
            <a:off x="6227618" y="4900104"/>
            <a:ext cx="2667000" cy="573405"/>
          </a:xfrm>
          <a:prstGeom prst="rect">
            <a:avLst/>
          </a:prstGeom>
        </p:spPr>
      </p:pic>
      <p:pic>
        <p:nvPicPr>
          <p:cNvPr id="6" name="Picture 3" descr="C:\Users\Richard.GUHHOME\Pictures\richard_headshot_web.jpg"/>
          <p:cNvPicPr>
            <a:picLocks noChangeAspect="1" noChangeArrowheads="1"/>
          </p:cNvPicPr>
          <p:nvPr/>
        </p:nvPicPr>
        <p:blipFill>
          <a:blip r:embed="rId4"/>
          <a:srcRect/>
          <a:stretch>
            <a:fillRect/>
          </a:stretch>
        </p:blipFill>
        <p:spPr bwMode="auto">
          <a:xfrm>
            <a:off x="7772400" y="533400"/>
            <a:ext cx="1143000" cy="1714500"/>
          </a:xfrm>
          <a:prstGeom prst="rect">
            <a:avLst/>
          </a:prstGeom>
          <a:noFill/>
          <a:ln w="9525">
            <a:noFill/>
            <a:miter lim="800000"/>
            <a:headEnd/>
            <a:tailEnd/>
          </a:ln>
        </p:spPr>
      </p:pic>
      <p:pic>
        <p:nvPicPr>
          <p:cNvPr id="7" name="Picture 2" descr="C:\Users\Richard.GUHHOME\AppData\Local\Microsoft\Windows\Temporary Internet Files\Content.Outlook\96M3LAHD\RunAs3 (2).jpg"/>
          <p:cNvPicPr>
            <a:picLocks noChangeAspect="1" noChangeArrowheads="1"/>
          </p:cNvPicPr>
          <p:nvPr/>
        </p:nvPicPr>
        <p:blipFill>
          <a:blip r:embed="rId5"/>
          <a:srcRect/>
          <a:stretch>
            <a:fillRect/>
          </a:stretch>
        </p:blipFill>
        <p:spPr bwMode="auto">
          <a:xfrm>
            <a:off x="3938744" y="6184900"/>
            <a:ext cx="2143125" cy="673100"/>
          </a:xfrm>
          <a:prstGeom prst="rect">
            <a:avLst/>
          </a:prstGeom>
          <a:noFill/>
          <a:ln w="9525">
            <a:noFill/>
            <a:miter lim="800000"/>
            <a:headEnd/>
            <a:tailEnd/>
          </a:ln>
        </p:spPr>
      </p:pic>
      <p:pic>
        <p:nvPicPr>
          <p:cNvPr id="8" name="Picture 6"/>
          <p:cNvPicPr>
            <a:picLocks noChangeAspect="1" noChangeArrowheads="1"/>
          </p:cNvPicPr>
          <p:nvPr/>
        </p:nvPicPr>
        <p:blipFill>
          <a:blip r:embed="rId6"/>
          <a:srcRect/>
          <a:stretch>
            <a:fillRect/>
          </a:stretch>
        </p:blipFill>
        <p:spPr bwMode="auto">
          <a:xfrm>
            <a:off x="4606119" y="5633362"/>
            <a:ext cx="2085975" cy="314325"/>
          </a:xfrm>
          <a:prstGeom prst="rect">
            <a:avLst/>
          </a:prstGeom>
          <a:noFill/>
          <a:ln w="9525">
            <a:noFill/>
            <a:miter lim="800000"/>
            <a:headEnd/>
            <a:tailEnd/>
          </a:ln>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Agenda</a:t>
            </a:r>
            <a:endParaRPr lang="en-US" dirty="0"/>
          </a:p>
        </p:txBody>
      </p:sp>
      <p:sp>
        <p:nvSpPr>
          <p:cNvPr id="3" name="Content Placeholder 2"/>
          <p:cNvSpPr>
            <a:spLocks noGrp="1"/>
          </p:cNvSpPr>
          <p:nvPr>
            <p:ph idx="1"/>
          </p:nvPr>
        </p:nvSpPr>
        <p:spPr/>
        <p:txBody>
          <a:bodyPr/>
          <a:lstStyle/>
          <a:p>
            <a:r>
              <a:rPr lang="en-US" dirty="0" smtClean="0"/>
              <a:t>Setting </a:t>
            </a:r>
            <a:r>
              <a:rPr lang="en-US" dirty="0" smtClean="0"/>
              <a:t>the Stage</a:t>
            </a:r>
          </a:p>
          <a:p>
            <a:r>
              <a:rPr lang="en-US" dirty="0" smtClean="0"/>
              <a:t>Testing the Web Site</a:t>
            </a:r>
            <a:endParaRPr lang="en-US" dirty="0" smtClean="0"/>
          </a:p>
          <a:p>
            <a:r>
              <a:rPr lang="en-US" dirty="0" err="1" smtClean="0"/>
              <a:t>Instrumenting</a:t>
            </a:r>
            <a:r>
              <a:rPr lang="en-US" dirty="0" smtClean="0"/>
              <a:t> </a:t>
            </a:r>
            <a:r>
              <a:rPr lang="en-US" dirty="0" smtClean="0"/>
              <a:t>a Web Server</a:t>
            </a:r>
          </a:p>
          <a:p>
            <a:r>
              <a:rPr lang="en-US" dirty="0" err="1" smtClean="0"/>
              <a:t>Instrumenting</a:t>
            </a:r>
            <a:r>
              <a:rPr lang="en-US" dirty="0" smtClean="0"/>
              <a:t> </a:t>
            </a:r>
            <a:r>
              <a:rPr lang="en-US" dirty="0" smtClean="0"/>
              <a:t>and Analyzing Caching</a:t>
            </a:r>
          </a:p>
          <a:p>
            <a:r>
              <a:rPr lang="en-US" dirty="0" smtClean="0"/>
              <a:t>Actually </a:t>
            </a:r>
            <a:r>
              <a:rPr lang="en-US" dirty="0" smtClean="0"/>
              <a:t>Solving the Problem</a:t>
            </a:r>
            <a:endParaRPr lang="en-US"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Setting the Stage</a:t>
            </a:r>
            <a:endParaRPr lang="en-US" dirty="0"/>
          </a:p>
        </p:txBody>
      </p:sp>
      <p:sp>
        <p:nvSpPr>
          <p:cNvPr id="3" name="Content Placeholder 2"/>
          <p:cNvSpPr>
            <a:spLocks noGrp="1"/>
          </p:cNvSpPr>
          <p:nvPr>
            <p:ph idx="1"/>
          </p:nvPr>
        </p:nvSpPr>
        <p:spPr/>
        <p:txBody>
          <a:bodyPr/>
          <a:lstStyle/>
          <a:p>
            <a:r>
              <a:rPr lang="en-US" dirty="0" smtClean="0"/>
              <a:t>The Portable Data Center</a:t>
            </a:r>
          </a:p>
          <a:p>
            <a:pPr lvl="1"/>
            <a:r>
              <a:rPr lang="en-US" dirty="0" smtClean="0"/>
              <a:t>Load Test Machine</a:t>
            </a:r>
          </a:p>
          <a:p>
            <a:pPr lvl="1"/>
            <a:r>
              <a:rPr lang="en-US" dirty="0" smtClean="0"/>
              <a:t>Web Server</a:t>
            </a:r>
          </a:p>
          <a:p>
            <a:pPr lvl="1"/>
            <a:r>
              <a:rPr lang="en-US" dirty="0" smtClean="0"/>
              <a:t>Database Server</a:t>
            </a:r>
          </a:p>
          <a:p>
            <a:r>
              <a:rPr lang="en-US" dirty="0" smtClean="0"/>
              <a:t>Software</a:t>
            </a:r>
          </a:p>
          <a:p>
            <a:pPr lvl="1"/>
            <a:r>
              <a:rPr lang="en-US" dirty="0" smtClean="0"/>
              <a:t>Windows 2008 Server 64 bit</a:t>
            </a:r>
          </a:p>
          <a:p>
            <a:pPr lvl="1"/>
            <a:r>
              <a:rPr lang="en-US" dirty="0" smtClean="0"/>
              <a:t>Visual Studio 2008 Test Edition</a:t>
            </a:r>
            <a:endParaRPr lang="en-US" dirty="0" smtClean="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the Web Site</a:t>
            </a:r>
            <a:endParaRPr lang="en-US" dirty="0"/>
          </a:p>
        </p:txBody>
      </p:sp>
      <p:sp>
        <p:nvSpPr>
          <p:cNvPr id="3" name="Content Placeholder 2"/>
          <p:cNvSpPr>
            <a:spLocks noGrp="1"/>
          </p:cNvSpPr>
          <p:nvPr>
            <p:ph idx="1"/>
          </p:nvPr>
        </p:nvSpPr>
        <p:spPr/>
        <p:txBody>
          <a:bodyPr/>
          <a:lstStyle/>
          <a:p>
            <a:r>
              <a:rPr lang="en-US" dirty="0" smtClean="0"/>
              <a:t>Building Good Tests</a:t>
            </a:r>
          </a:p>
          <a:p>
            <a:pPr lvl="1"/>
            <a:r>
              <a:rPr lang="en-US" dirty="0" smtClean="0"/>
              <a:t>Know reality! Get log data</a:t>
            </a:r>
          </a:p>
          <a:p>
            <a:endParaRPr lang="en-US" dirty="0" smtClean="0"/>
          </a:p>
          <a:p>
            <a:r>
              <a:rPr lang="en-US" dirty="0" smtClean="0"/>
              <a:t>Different kinds of load tests</a:t>
            </a:r>
          </a:p>
          <a:p>
            <a:pPr lvl="1"/>
            <a:r>
              <a:rPr lang="en-US" dirty="0" smtClean="0"/>
              <a:t>Test to failure</a:t>
            </a:r>
          </a:p>
          <a:p>
            <a:pPr lvl="1"/>
            <a:r>
              <a:rPr lang="en-US" smtClean="0"/>
              <a:t>Soak test</a:t>
            </a:r>
          </a:p>
          <a:p>
            <a:pPr lvl="1"/>
            <a:endParaRPr lang="en-US" dirty="0" smtClean="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Instrumenting a Web Server</a:t>
            </a:r>
            <a:endParaRPr lang="en-US" dirty="0"/>
          </a:p>
        </p:txBody>
      </p:sp>
      <p:sp>
        <p:nvSpPr>
          <p:cNvPr id="3" name="Content Placeholder 2"/>
          <p:cNvSpPr>
            <a:spLocks noGrp="1"/>
          </p:cNvSpPr>
          <p:nvPr>
            <p:ph idx="1"/>
          </p:nvPr>
        </p:nvSpPr>
        <p:spPr/>
        <p:txBody>
          <a:bodyPr/>
          <a:lstStyle/>
          <a:p>
            <a:r>
              <a:rPr lang="en-US" dirty="0" err="1" smtClean="0"/>
              <a:t>Perf</a:t>
            </a:r>
            <a:r>
              <a:rPr lang="en-US" dirty="0" smtClean="0"/>
              <a:t> Mon is your friend!</a:t>
            </a:r>
          </a:p>
          <a:p>
            <a:pPr lvl="1"/>
            <a:r>
              <a:rPr lang="en-US" dirty="0" smtClean="0"/>
              <a:t>CPU Utilization</a:t>
            </a:r>
          </a:p>
          <a:p>
            <a:pPr lvl="1"/>
            <a:r>
              <a:rPr lang="en-US" dirty="0" smtClean="0"/>
              <a:t>Requests per Second</a:t>
            </a:r>
          </a:p>
          <a:p>
            <a:pPr lvl="1"/>
            <a:r>
              <a:rPr lang="en-US" dirty="0" smtClean="0"/>
              <a:t>Requests Queued</a:t>
            </a:r>
          </a:p>
          <a:p>
            <a:pPr lvl="1"/>
            <a:r>
              <a:rPr lang="en-US" dirty="0" smtClean="0"/>
              <a:t>Bytes in the .NET Heap</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Instrumenting Caching</a:t>
            </a:r>
            <a:endParaRPr lang="en-US" dirty="0"/>
          </a:p>
        </p:txBody>
      </p:sp>
      <p:sp>
        <p:nvSpPr>
          <p:cNvPr id="3" name="Content Placeholder 2"/>
          <p:cNvSpPr>
            <a:spLocks noGrp="1"/>
          </p:cNvSpPr>
          <p:nvPr>
            <p:ph idx="1"/>
          </p:nvPr>
        </p:nvSpPr>
        <p:spPr/>
        <p:txBody>
          <a:bodyPr/>
          <a:lstStyle/>
          <a:p>
            <a:r>
              <a:rPr lang="en-US" dirty="0" smtClean="0"/>
              <a:t>Log every time:</a:t>
            </a:r>
          </a:p>
          <a:p>
            <a:pPr lvl="1"/>
            <a:r>
              <a:rPr lang="en-US" dirty="0" smtClean="0"/>
              <a:t>A cache item gets populated</a:t>
            </a:r>
          </a:p>
          <a:p>
            <a:pPr lvl="1"/>
            <a:r>
              <a:rPr lang="en-US" dirty="0" smtClean="0"/>
              <a:t>A cache item is destroyed</a:t>
            </a:r>
          </a:p>
          <a:p>
            <a:pPr lvl="1"/>
            <a:r>
              <a:rPr lang="en-US" dirty="0" smtClean="0"/>
              <a:t>A cache item gets used</a:t>
            </a:r>
            <a:endParaRPr lang="en-US"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Actually Fixing the Problem</a:t>
            </a:r>
            <a:endParaRPr lang="en-US" dirty="0"/>
          </a:p>
        </p:txBody>
      </p:sp>
      <p:sp>
        <p:nvSpPr>
          <p:cNvPr id="3" name="Content Placeholder 2"/>
          <p:cNvSpPr>
            <a:spLocks noGrp="1"/>
          </p:cNvSpPr>
          <p:nvPr>
            <p:ph idx="1"/>
          </p:nvPr>
        </p:nvSpPr>
        <p:spPr/>
        <p:txBody>
          <a:bodyPr/>
          <a:lstStyle/>
          <a:p>
            <a:r>
              <a:rPr lang="en-US" dirty="0" smtClean="0"/>
              <a:t>Don’t cache what doesn’t get reused!</a:t>
            </a:r>
          </a:p>
          <a:p>
            <a:endParaRPr lang="en-US" dirty="0" smtClean="0"/>
          </a:p>
          <a:p>
            <a:r>
              <a:rPr lang="en-US" dirty="0" smtClean="0"/>
              <a:t>Choices:</a:t>
            </a:r>
          </a:p>
          <a:p>
            <a:pPr lvl="1"/>
            <a:r>
              <a:rPr lang="en-US" dirty="0" smtClean="0"/>
              <a:t>Don’t cache datasets with unbounded parameters</a:t>
            </a:r>
          </a:p>
          <a:p>
            <a:pPr lvl="1"/>
            <a:r>
              <a:rPr lang="en-US" dirty="0" smtClean="0"/>
              <a:t>Bound the parameters</a:t>
            </a:r>
          </a:p>
          <a:p>
            <a:pPr lvl="1"/>
            <a:endParaRPr lang="en-US"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Summary</a:t>
            </a:r>
            <a:endParaRPr lang="en-US" dirty="0"/>
          </a:p>
        </p:txBody>
      </p:sp>
      <p:sp>
        <p:nvSpPr>
          <p:cNvPr id="3" name="Content Placeholder 2"/>
          <p:cNvSpPr>
            <a:spLocks noGrp="1"/>
          </p:cNvSpPr>
          <p:nvPr>
            <p:ph idx="1"/>
          </p:nvPr>
        </p:nvSpPr>
        <p:spPr/>
        <p:txBody>
          <a:bodyPr/>
          <a:lstStyle/>
          <a:p>
            <a:r>
              <a:rPr lang="en-US" dirty="0" smtClean="0"/>
              <a:t>Diagnosis is the most challenging part of the process</a:t>
            </a:r>
          </a:p>
          <a:p>
            <a:endParaRPr lang="en-US" dirty="0" smtClean="0"/>
          </a:p>
          <a:p>
            <a:r>
              <a:rPr lang="en-US" dirty="0" smtClean="0"/>
              <a:t>Use facts – instrument everything!</a:t>
            </a:r>
          </a:p>
          <a:p>
            <a:endParaRPr lang="en-US" dirty="0" smtClean="0"/>
          </a:p>
          <a:p>
            <a:r>
              <a:rPr lang="en-US" dirty="0" smtClean="0"/>
              <a:t>Theorize probable cause, then prove it</a:t>
            </a:r>
          </a:p>
          <a:p>
            <a:endParaRPr lang="en-US" dirty="0" smtClean="0"/>
          </a:p>
          <a:p>
            <a:r>
              <a:rPr lang="en-US" dirty="0" smtClean="0"/>
              <a:t>Consider a variety of solutions</a:t>
            </a:r>
          </a:p>
          <a:p>
            <a:endParaRPr lang="en-US" dirty="0" smtClean="0"/>
          </a:p>
          <a:p>
            <a:endParaRPr lang="en-US" dirty="0"/>
          </a:p>
        </p:txBody>
      </p:sp>
    </p:spTree>
  </p:cSld>
  <p:clrMapOvr>
    <a:masterClrMapping/>
  </p:clrMapOvr>
  <p:transition/>
</p:sld>
</file>

<file path=ppt/theme/theme1.xml><?xml version="1.0" encoding="utf-8"?>
<a:theme xmlns:a="http://schemas.openxmlformats.org/drawingml/2006/main" name="StrangeLoop.2">
  <a:themeElements>
    <a:clrScheme name="StrangeLoop.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angeLoop.2">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angeLoop.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angeLoop.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angeLoop.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angeLoop.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angeLoop.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angeLoop.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angeLoop.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angeLoop.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angeLoop.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angeLoop.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angeLoop.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angeLoop.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TENA09-FINAL</Template>
  <TotalTime>0</TotalTime>
  <Words>223</Words>
  <Application>Microsoft Office PowerPoint</Application>
  <PresentationFormat>On-screen Show (4:3)</PresentationFormat>
  <Paragraphs>59</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StrangeLoop.2</vt:lpstr>
      <vt:lpstr>Death of a Web Server</vt:lpstr>
      <vt:lpstr>Richard Campbell</vt:lpstr>
      <vt:lpstr>Agenda</vt:lpstr>
      <vt:lpstr>Setting the Stage</vt:lpstr>
      <vt:lpstr>Testing the Web Site</vt:lpstr>
      <vt:lpstr>Instrumenting a Web Server</vt:lpstr>
      <vt:lpstr>Instrumenting Caching</vt:lpstr>
      <vt:lpstr>Actually Fixing the Problem</vt:lpstr>
      <vt:lpstr>Summary</vt:lpstr>
    </vt:vector>
  </TitlesOfParts>
  <Manager>&lt;Content Manager Name Here&gt;</Manager>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Tech·Ed  North America 2009</dc:subject>
  <dc:creator>PJMines</dc:creator>
  <dc:description>Template: Slidework LLC
Formatting:
Event Date: May 11 - 15, 2009
Event Location: Los Angeles, CA
Audience:</dc:description>
  <cp:lastModifiedBy>Richard Campbell</cp:lastModifiedBy>
  <cp:revision>36</cp:revision>
  <dcterms:created xsi:type="dcterms:W3CDTF">2009-05-05T03:41:47Z</dcterms:created>
  <dcterms:modified xsi:type="dcterms:W3CDTF">2009-06-22T13:28:43Z</dcterms:modified>
</cp:coreProperties>
</file>